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f50238c7_2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5f50238c7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f50238c7_2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5f50238c7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5f50238c7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5f50238c7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5f50238c7_2_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25f50238c7_2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5f50238c7_2_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25f50238c7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5f50238c7_2_1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5f50238c7_2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5f50238c7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25f50238c7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5f50238c7_2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25f50238c7_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5f50238c7_2_2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25f50238c7_2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5f50238c7_2_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25f50238c7_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5f50238c7_2_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25f50238c7_2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5f50238c7_2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5f50238c7_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5f50238c7_2_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25f50238c7_2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5f50238c7_2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5f50238c7_2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5f50238c7_2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25f50238c7_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5f50238c7_2_2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5f50238c7_2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5f50238c7_2_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25f50238c7_2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f50238c7_2_2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25f50238c7_2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5f50238c7_2_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25f50238c7_2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5f50238c7_2_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25f50238c7_2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5f50238c7_2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25f50238c7_2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5f50238c7_2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25f50238c7_2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f50238c7_2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5f50238c7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5f50238c7_2_2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25f50238c7_2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5f50238c7_2_3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25f50238c7_2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5f50238c7_2_3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5f50238c7_2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f50238c7_2_3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25f50238c7_2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f50238c7_2_3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5f50238c7_2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f50238c7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25f50238c7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f50238c7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25f50238c7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f50238c7_2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5f50238c7_2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5f50238c7_2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5f50238c7_2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5f50238c7_2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25f50238c7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5f50238c7_2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5f50238c7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">
  <p:cSld name="Title pag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2904" y="2766523"/>
            <a:ext cx="7942596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300"/>
              <a:buFont typeface="Arial"/>
              <a:buNone/>
              <a:defRPr b="1" i="0" sz="33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30694" y="4709822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800"/>
              <a:buNone/>
              <a:defRPr b="1" sz="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502904" y="2475963"/>
            <a:ext cx="7942596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400"/>
              <a:buNone/>
              <a:defRPr b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621014" y="-54428"/>
            <a:ext cx="950609" cy="2074880"/>
            <a:chOff x="633305" y="-72571"/>
            <a:chExt cx="950609" cy="2766507"/>
          </a:xfrm>
        </p:grpSpPr>
        <p:sp>
          <p:nvSpPr>
            <p:cNvPr id="61" name="Google Shape;61;p14"/>
            <p:cNvSpPr/>
            <p:nvPr/>
          </p:nvSpPr>
          <p:spPr>
            <a:xfrm>
              <a:off x="633305" y="-72571"/>
              <a:ext cx="950609" cy="276650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trident.eps" id="62" name="Google Shape;62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8009" y="1730375"/>
              <a:ext cx="634481" cy="8007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660B1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b="1" i="0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  <a:defRPr b="1" i="0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0" y="1951742"/>
            <a:ext cx="148614" cy="8994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rgbClr val="660B1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b="1" i="0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  <a:defRPr b="1" i="0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0" y="1951742"/>
            <a:ext cx="148614" cy="8994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>
  <p:cSld name="4_Section Header">
    <p:bg>
      <p:bgPr>
        <a:solidFill>
          <a:srgbClr val="660B1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b="1" i="0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  <a:defRPr b="1" i="0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>
            <a:off x="0" y="1951742"/>
            <a:ext cx="148614" cy="8994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>
  <p:cSld name="5_Section Header">
    <p:bg>
      <p:bgPr>
        <a:solidFill>
          <a:srgbClr val="660B1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b="1" i="0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  <a:defRPr b="1" i="0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0" y="1951742"/>
            <a:ext cx="148614" cy="8994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ection Header">
  <p:cSld name="6_Section Header">
    <p:bg>
      <p:bgPr>
        <a:solidFill>
          <a:srgbClr val="660B1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378689" y="239050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b="1" i="0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  <a:defRPr b="1" i="0"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0" y="1951742"/>
            <a:ext cx="148614" cy="899432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6" name="Google Shape;126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4" name="Google Shape;144;p27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5" name="Google Shape;145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2" name="Google Shape;152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hyperlink" Target="about:blank" TargetMode="External"/><Relationship Id="rId5" Type="http://schemas.openxmlformats.org/officeDocument/2006/relationships/image" Target="../media/image25.jp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502904" y="2766523"/>
            <a:ext cx="7942596" cy="1114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300"/>
              <a:buFont typeface="Arial"/>
              <a:buNone/>
            </a:pPr>
            <a:r>
              <a:rPr lang="en"/>
              <a:t>AMAZON FINE FOODS RECOMMENDATION SYSTEM</a:t>
            </a:r>
            <a:endParaRPr/>
          </a:p>
        </p:txBody>
      </p:sp>
      <p:sp>
        <p:nvSpPr>
          <p:cNvPr id="172" name="Google Shape;172;p31"/>
          <p:cNvSpPr txBox="1"/>
          <p:nvPr>
            <p:ph idx="2" type="body"/>
          </p:nvPr>
        </p:nvSpPr>
        <p:spPr>
          <a:xfrm>
            <a:off x="502904" y="2475963"/>
            <a:ext cx="7942596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1800">
                <a:solidFill>
                  <a:schemeClr val="dk1"/>
                </a:solidFill>
              </a:rPr>
              <a:t>CSCI B565 </a:t>
            </a:r>
            <a:r>
              <a:rPr b="1" lang="en" sz="1800">
                <a:solidFill>
                  <a:schemeClr val="dk1"/>
                </a:solidFill>
              </a:rPr>
              <a:t>DATA MINING - FINAL PROJECT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58" y="2571748"/>
            <a:ext cx="2187566" cy="67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617314" y="495697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DATA PRE-PROCESSING</a:t>
            </a:r>
            <a:endParaRPr sz="2900"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1164960" y="1088212"/>
            <a:ext cx="6622554" cy="3480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The first step in this stage was basic data cleaning.</a:t>
            </a:r>
            <a:endParaRPr sz="1800"/>
          </a:p>
          <a:p>
            <a:pPr indent="-2032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We found a few issues with the data set after the basic cleaning.</a:t>
            </a:r>
            <a:endParaRPr sz="1800"/>
          </a:p>
          <a:p>
            <a:pPr indent="-2032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One issue was that there were multiple data instances of the same data with same product_id and user_id. </a:t>
            </a:r>
            <a:endParaRPr sz="1800"/>
          </a:p>
          <a:p>
            <a:pPr indent="-2032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We overcame that by keeping a single instance of the data and neglecting the other instances.</a:t>
            </a:r>
            <a:endParaRPr sz="1800"/>
          </a:p>
          <a:p>
            <a:pPr indent="-2032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The other issue we faced was the size of the data.</a:t>
            </a:r>
            <a:endParaRPr sz="1800"/>
          </a:p>
          <a:p>
            <a:pPr indent="-2032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We used random sampling to select the input data without inducing bias, to address this issue.</a:t>
            </a:r>
            <a:endParaRPr sz="1800"/>
          </a:p>
          <a:p>
            <a:pPr indent="-1016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VISUAL EDA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4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25" y="0"/>
            <a:ext cx="5564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617314" y="495697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  <p:pic>
        <p:nvPicPr>
          <p:cNvPr id="252" name="Google Shape;252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24" y="1363007"/>
            <a:ext cx="648652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1179" y="1869325"/>
            <a:ext cx="1366657" cy="195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566" y="1915566"/>
            <a:ext cx="6623447" cy="1786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/>
        </p:nvSpPr>
        <p:spPr>
          <a:xfrm>
            <a:off x="1115226" y="1558454"/>
            <a:ext cx="65823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REVIEWS</a:t>
            </a:r>
            <a:endParaRPr sz="1100"/>
          </a:p>
        </p:txBody>
      </p:sp>
      <p:sp>
        <p:nvSpPr>
          <p:cNvPr id="260" name="Google Shape;260;p44"/>
          <p:cNvSpPr txBox="1"/>
          <p:nvPr>
            <p:ph type="title"/>
          </p:nvPr>
        </p:nvSpPr>
        <p:spPr>
          <a:xfrm>
            <a:off x="617314" y="49569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431" y="1334896"/>
            <a:ext cx="6623447" cy="298686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>
            <p:ph type="title"/>
          </p:nvPr>
        </p:nvSpPr>
        <p:spPr>
          <a:xfrm>
            <a:off x="617314" y="49569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6"/>
          <p:cNvPicPr preferRelativeResize="0"/>
          <p:nvPr/>
        </p:nvPicPr>
        <p:blipFill rotWithShape="1">
          <a:blip r:embed="rId3">
            <a:alphaModFix/>
          </a:blip>
          <a:srcRect b="0" l="0" r="13463" t="0"/>
          <a:stretch/>
        </p:blipFill>
        <p:spPr>
          <a:xfrm>
            <a:off x="472982" y="1595234"/>
            <a:ext cx="4572000" cy="237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3044" y="1041868"/>
            <a:ext cx="2784157" cy="3480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774620" y="1020019"/>
            <a:ext cx="40712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 DISTRIBUTION</a:t>
            </a:r>
            <a:endParaRPr sz="1100"/>
          </a:p>
        </p:txBody>
      </p:sp>
      <p:sp>
        <p:nvSpPr>
          <p:cNvPr id="274" name="Google Shape;274;p46"/>
          <p:cNvSpPr txBox="1"/>
          <p:nvPr>
            <p:ph type="title"/>
          </p:nvPr>
        </p:nvSpPr>
        <p:spPr>
          <a:xfrm>
            <a:off x="617314" y="49569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8232"/>
            <a:ext cx="5161380" cy="243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853" y="1488232"/>
            <a:ext cx="32385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1330525" y="1063764"/>
            <a:ext cx="229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DISTRIBUTION</a:t>
            </a:r>
            <a:endParaRPr sz="1100"/>
          </a:p>
        </p:txBody>
      </p:sp>
      <p:sp>
        <p:nvSpPr>
          <p:cNvPr id="282" name="Google Shape;282;p47"/>
          <p:cNvSpPr txBox="1"/>
          <p:nvPr>
            <p:ph type="title"/>
          </p:nvPr>
        </p:nvSpPr>
        <p:spPr>
          <a:xfrm>
            <a:off x="759014" y="16589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7674" t="0"/>
          <a:stretch/>
        </p:blipFill>
        <p:spPr>
          <a:xfrm>
            <a:off x="69668" y="1345671"/>
            <a:ext cx="6115115" cy="31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7053" y="1248821"/>
            <a:ext cx="2770818" cy="32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8"/>
          <p:cNvSpPr txBox="1"/>
          <p:nvPr>
            <p:ph type="title"/>
          </p:nvPr>
        </p:nvSpPr>
        <p:spPr>
          <a:xfrm>
            <a:off x="617314" y="49569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598439" y="0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  <p:pic>
        <p:nvPicPr>
          <p:cNvPr id="295" name="Google Shape;295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570149"/>
            <a:ext cx="3495413" cy="243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3789" y="570148"/>
            <a:ext cx="3731002" cy="252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7590" y="2887347"/>
            <a:ext cx="5448819" cy="2193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574771" y="513617"/>
            <a:ext cx="2775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" sz="1800">
                <a:solidFill>
                  <a:srgbClr val="F2F2F2"/>
                </a:solidFill>
              </a:rPr>
              <a:t>MEET THE TEAM</a:t>
            </a:r>
            <a:endParaRPr/>
          </a:p>
        </p:txBody>
      </p:sp>
      <p:pic>
        <p:nvPicPr>
          <p:cNvPr descr="A person standing on a street with a city skyline in the background&#10;&#10;Description automatically generated with low confidence"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11759" r="0" t="5476"/>
          <a:stretch/>
        </p:blipFill>
        <p:spPr>
          <a:xfrm>
            <a:off x="6628620" y="1358369"/>
            <a:ext cx="1925149" cy="13748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6628620" y="2848541"/>
            <a:ext cx="192514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Harish Raju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Ganapathi Senthilkumar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(hagana@iu.edu)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3735580" y="2848541"/>
            <a:ext cx="167284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Harshaavardhan Devaraj (hdevaraj@iu.edu)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769691" y="2848541"/>
            <a:ext cx="167284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Sasidev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Mahendran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(sasmahe@iu.edu)</a:t>
            </a:r>
            <a:endParaRPr sz="14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65" y="1358363"/>
            <a:ext cx="2062694" cy="137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6">
            <a:alphaModFix/>
          </a:blip>
          <a:srcRect b="17654" l="0" r="0" t="16616"/>
          <a:stretch/>
        </p:blipFill>
        <p:spPr>
          <a:xfrm>
            <a:off x="3540650" y="1367917"/>
            <a:ext cx="2062677" cy="135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619068" y="283500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VISUAL EDA</a:t>
            </a:r>
            <a:endParaRPr sz="2900"/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51" y="1493150"/>
            <a:ext cx="4688298" cy="3087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 txBox="1"/>
          <p:nvPr/>
        </p:nvSpPr>
        <p:spPr>
          <a:xfrm>
            <a:off x="2950778" y="950443"/>
            <a:ext cx="312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Cloud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FEATURE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ENGINEERING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526131" y="180418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5</a:t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475" y="1"/>
            <a:ext cx="541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617314" y="495697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FEATURE ENGINEERING</a:t>
            </a:r>
            <a:endParaRPr sz="2900"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1260722" y="1400862"/>
            <a:ext cx="66225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177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The date column in the data set was in integer timestamp format.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Made use of DateTimeIndex in Pandas to get the individual days of weeks, months and year when the reviews were </a:t>
            </a:r>
            <a:r>
              <a:rPr lang="en" sz="1800"/>
              <a:t>submitted</a:t>
            </a:r>
            <a:r>
              <a:rPr lang="en" sz="1800"/>
              <a:t>.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Created a new feature column with the converted normal datetime, that could be used to better understand the trends in the data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617314" y="495697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lang="en" sz="3000"/>
              <a:t>MODELLING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1260722" y="1118462"/>
            <a:ext cx="66225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After the above steps, created a matrix with UserId as  row and ProductId as columns and score (rating) as the value. 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Then created a similarity matrix </a:t>
            </a:r>
            <a:r>
              <a:rPr lang="en" sz="1800"/>
              <a:t>using</a:t>
            </a:r>
            <a:r>
              <a:rPr lang="en" sz="1800"/>
              <a:t> cosine similarity to identify similar users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The generated a set of 10 users that are similar to an user, based on their product ratings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This method is similar to collaborative filtering and would allow us to recommend product to an user based on other similar users.</a:t>
            </a:r>
            <a:endParaRPr sz="1800"/>
          </a:p>
          <a:p>
            <a:pPr indent="-2159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The products that could be recommend to this particular user would be the ones that the other users have rated the best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506694" y="2385470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ANALYSIS &amp;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526131" y="188038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7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550" y="1"/>
            <a:ext cx="5497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type="title"/>
          </p:nvPr>
        </p:nvSpPr>
        <p:spPr>
          <a:xfrm>
            <a:off x="617314" y="495697"/>
            <a:ext cx="7790522" cy="465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ANALYSIS &amp; RESULTS</a:t>
            </a:r>
            <a:endParaRPr sz="2900"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2719"/>
            <a:ext cx="8839204" cy="51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975" y="1038275"/>
            <a:ext cx="7631100" cy="3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7"/>
          <p:cNvSpPr txBox="1"/>
          <p:nvPr>
            <p:ph type="title"/>
          </p:nvPr>
        </p:nvSpPr>
        <p:spPr>
          <a:xfrm>
            <a:off x="617314" y="12254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ANALYSIS &amp; RESULTS</a:t>
            </a:r>
            <a:endParaRPr sz="2900"/>
          </a:p>
        </p:txBody>
      </p:sp>
      <p:sp>
        <p:nvSpPr>
          <p:cNvPr id="349" name="Google Shape;349;p57"/>
          <p:cNvSpPr txBox="1"/>
          <p:nvPr/>
        </p:nvSpPr>
        <p:spPr>
          <a:xfrm>
            <a:off x="2536345" y="670706"/>
            <a:ext cx="407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link clustering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13" y="1002394"/>
            <a:ext cx="8086368" cy="387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8"/>
          <p:cNvSpPr txBox="1"/>
          <p:nvPr>
            <p:ph type="title"/>
          </p:nvPr>
        </p:nvSpPr>
        <p:spPr>
          <a:xfrm>
            <a:off x="676789" y="112447"/>
            <a:ext cx="77904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ANALYSIS &amp; RESULTS</a:t>
            </a:r>
            <a:endParaRPr sz="2900"/>
          </a:p>
        </p:txBody>
      </p:sp>
      <p:sp>
        <p:nvSpPr>
          <p:cNvPr id="356" name="Google Shape;356;p58"/>
          <p:cNvSpPr txBox="1"/>
          <p:nvPr/>
        </p:nvSpPr>
        <p:spPr>
          <a:xfrm>
            <a:off x="2536345" y="670706"/>
            <a:ext cx="4071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clustering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526131" y="2386346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PROBLEMS FACED</a:t>
            </a:r>
            <a:endParaRPr/>
          </a:p>
        </p:txBody>
      </p:sp>
      <p:sp>
        <p:nvSpPr>
          <p:cNvPr id="362" name="Google Shape;362;p59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628650" y="273844"/>
            <a:ext cx="7886700" cy="42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900"/>
              <a:t>Presentation Outline</a:t>
            </a:r>
            <a:endParaRPr sz="2900"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628650" y="1385887"/>
            <a:ext cx="7886700" cy="3246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7798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Project Description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Data Source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Data Pre-Processing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Visual EDA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Feature Engineering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Modelling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Analysis and Results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Problems faced 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Conclusion</a:t>
            </a:r>
            <a:endParaRPr sz="1842"/>
          </a:p>
          <a:p>
            <a:pPr indent="-16779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42"/>
              <a:buChar char="•"/>
            </a:pPr>
            <a:r>
              <a:rPr lang="en" sz="1842"/>
              <a:t>Future Scope</a:t>
            </a:r>
            <a:endParaRPr sz="1842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900"/>
              <a:t>PROBLEMS FACED</a:t>
            </a:r>
            <a:endParaRPr sz="2900"/>
          </a:p>
        </p:txBody>
      </p:sp>
      <p:sp>
        <p:nvSpPr>
          <p:cNvPr id="368" name="Google Shape;368;p60"/>
          <p:cNvSpPr txBox="1"/>
          <p:nvPr>
            <p:ph idx="1" type="body"/>
          </p:nvPr>
        </p:nvSpPr>
        <p:spPr>
          <a:xfrm>
            <a:off x="628650" y="1185863"/>
            <a:ext cx="7886700" cy="3600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Size of the data was huge. This was a problem </a:t>
            </a:r>
            <a:r>
              <a:rPr lang="en" sz="1800"/>
              <a:t>throughout</a:t>
            </a:r>
            <a:r>
              <a:rPr lang="en" sz="1800"/>
              <a:t> the project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It was not feasible to calculate the similarity </a:t>
            </a:r>
            <a:r>
              <a:rPr lang="en" sz="1800"/>
              <a:t>matrix using pivot option as it has some size limitation. This was a major difficulty. We tried to manually create a matrix, but that was very time consuming. 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So to fix this, the only way was to drop data. But this has to done without inducing any bias in the system.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/>
              <a:t>So we decided to pick a number of users by random sampling and drop them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Calculation of cosine similarity using entire reviews column was not possible due to memory issues.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526131" y="2386346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b="1" lang="en" sz="3300"/>
              <a:t>CONCLUSION</a:t>
            </a:r>
            <a:endParaRPr/>
          </a:p>
        </p:txBody>
      </p:sp>
      <p:sp>
        <p:nvSpPr>
          <p:cNvPr id="374" name="Google Shape;374;p61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9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ctrTitle"/>
          </p:nvPr>
        </p:nvSpPr>
        <p:spPr>
          <a:xfrm>
            <a:off x="1143000" y="234554"/>
            <a:ext cx="6858000" cy="4512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900"/>
              <a:t>CONCLUSION</a:t>
            </a:r>
            <a:endParaRPr sz="2900"/>
          </a:p>
        </p:txBody>
      </p:sp>
      <p:sp>
        <p:nvSpPr>
          <p:cNvPr id="380" name="Google Shape;380;p62"/>
          <p:cNvSpPr txBox="1"/>
          <p:nvPr>
            <p:ph idx="1" type="subTitle"/>
          </p:nvPr>
        </p:nvSpPr>
        <p:spPr>
          <a:xfrm>
            <a:off x="700088" y="1085850"/>
            <a:ext cx="7786688" cy="32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/>
              <a:t>We were successful in analyzing and designing a personalized recommender system based on both content based filtering and collaborative filtering. </a:t>
            </a:r>
            <a:endParaRPr/>
          </a:p>
          <a:p>
            <a:pPr indent="-254000" lvl="0" marL="254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/>
              <a:t>The recommendations were based on the past behavior of the user and also based on the other similar users.</a:t>
            </a:r>
            <a:endParaRPr/>
          </a:p>
          <a:p>
            <a:pPr indent="-254000" lvl="0" marL="2540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 techniques learned from this project have multiple use cases and can be used on a variety of datasets to recommend meaningful products and services to the end users.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>
            <p:ph type="title"/>
          </p:nvPr>
        </p:nvSpPr>
        <p:spPr>
          <a:xfrm>
            <a:off x="526131" y="2386346"/>
            <a:ext cx="680248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386" name="Google Shape;386;p63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10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900"/>
              <a:t>FUTURE SCOPE</a:t>
            </a:r>
            <a:endParaRPr sz="2900"/>
          </a:p>
        </p:txBody>
      </p:sp>
      <p:sp>
        <p:nvSpPr>
          <p:cNvPr id="392" name="Google Shape;392;p6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rgbClr val="000000"/>
                </a:solidFill>
              </a:rPr>
              <a:t>Will be using models like SVD, NMF, SVD++  in the future, to optimize for better results.</a:t>
            </a:r>
            <a:endParaRPr sz="18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rgbClr val="000000"/>
                </a:solidFill>
              </a:rPr>
              <a:t>We will be implementing hyper parameter tuning for the best model</a:t>
            </a:r>
            <a:endParaRPr sz="18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rgbClr val="000000"/>
                </a:solidFill>
              </a:rPr>
              <a:t>We will also be implementing content based filtering</a:t>
            </a:r>
            <a:endParaRPr sz="18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rgbClr val="000000"/>
                </a:solidFill>
              </a:rPr>
              <a:t>Also, we will be trying to implement CNN based models</a:t>
            </a:r>
            <a:endParaRPr sz="1800">
              <a:solidFill>
                <a:srgbClr val="000000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526131" y="2672897"/>
            <a:ext cx="5101862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ctrTitle"/>
          </p:nvPr>
        </p:nvSpPr>
        <p:spPr>
          <a:xfrm>
            <a:off x="1019263" y="173732"/>
            <a:ext cx="685800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" sz="2900"/>
              <a:t>PROJECT DESCRIPTION</a:t>
            </a:r>
            <a:endParaRPr sz="2900"/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1019275" y="1001201"/>
            <a:ext cx="69816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54000" lvl="0" marL="2540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/>
              <a:t>Build a robust recommendation system.</a:t>
            </a:r>
            <a:endParaRPr/>
          </a:p>
          <a:p>
            <a:pPr indent="-254000" lvl="0" marL="2540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/>
              <a:t>Help the users select the products that they might like based on historical data and based on other similar users.</a:t>
            </a:r>
            <a:endParaRPr/>
          </a:p>
          <a:p>
            <a:pPr indent="-254000" lvl="0" marL="2540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/>
              <a:t>We will be using content based filtering and collaborative filtering.</a:t>
            </a:r>
            <a:endParaRPr/>
          </a:p>
          <a:p>
            <a:pPr indent="-254000" lvl="0" marL="2540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Project aims to reduce the user’s time spent on searching a product by suggesting it in advance.</a:t>
            </a:r>
            <a:endParaRPr/>
          </a:p>
          <a:p>
            <a:pPr indent="-254000" lvl="0" marL="2540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This </a:t>
            </a:r>
            <a:r>
              <a:rPr lang="en"/>
              <a:t>will also be useful for the business owners to improve the sales by helping them cater to right audience.</a:t>
            </a:r>
            <a:endParaRPr/>
          </a:p>
          <a:p>
            <a:pPr indent="-254000" lvl="0" marL="2540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We have also tried to incorporate many of the topics covered in the Data Mining course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506693" y="2385470"/>
            <a:ext cx="6934966" cy="370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lang="en"/>
              <a:t>DATA SOURCE &amp; DESCRIPTION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526131" y="203278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None/>
            </a:pPr>
            <a:r>
              <a:rPr lang="en"/>
              <a:t>SECTION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 flipH="1">
            <a:off x="1215900" y="189714"/>
            <a:ext cx="671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 &amp; DESCRIPTION</a:t>
            </a:r>
            <a:endParaRPr sz="2900"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628650" y="940050"/>
            <a:ext cx="81657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177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Primarily, we have used the “Amazon Fine Food Reviews” data set from Kaggle.</a:t>
            </a:r>
            <a:endParaRPr sz="1800"/>
          </a:p>
          <a:p>
            <a:pPr indent="-2032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/>
              <a:t>The details of the data set are as follows:</a:t>
            </a:r>
            <a:endParaRPr sz="1800"/>
          </a:p>
          <a:p>
            <a:pPr indent="-20320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/>
              <a:t>The reviews are dated from Oct 1999 - Oct 2012</a:t>
            </a:r>
            <a:endParaRPr/>
          </a:p>
          <a:p>
            <a:pPr indent="-20320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/>
              <a:t>The total number: 568,454 reviews</a:t>
            </a:r>
            <a:endParaRPr/>
          </a:p>
          <a:p>
            <a:pPr indent="-20320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/>
              <a:t>Number of users: 256,059 users</a:t>
            </a:r>
            <a:endParaRPr/>
          </a:p>
          <a:p>
            <a:pPr indent="-20320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/>
              <a:t>Total products: 74,258 products</a:t>
            </a:r>
            <a:endParaRPr/>
          </a:p>
          <a:p>
            <a:pPr indent="-203200" lvl="1" marL="520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/>
              <a:t>Number of users with max reviews: 260 users with more than 50 reviews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 sz="1800"/>
            </a:b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/>
        </p:nvSpPr>
        <p:spPr>
          <a:xfrm flipH="1">
            <a:off x="1215900" y="441839"/>
            <a:ext cx="671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 &amp; DESCRIPTION</a:t>
            </a:r>
            <a:endParaRPr sz="2900"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description of the data set is as follows:</a:t>
            </a:r>
            <a:endParaRPr sz="1800"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Id - Row Id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ProductId - Unique identifier for the product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UserId  - Unqiue identifier for the user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ProfileName - Profile name of the user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HelpfulnessNumerator - Number of users who found the review helpful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HelpfulnessDenominator - Number of users who indicated whether they found the review helpful or not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Score - Rating between 1 and 5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Time - Timestamp for the review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Summary - Brief summary of the review</a:t>
            </a:r>
            <a:endParaRPr/>
          </a:p>
          <a:p>
            <a:pPr indent="-2159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Text - Text of the review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 flipH="1">
            <a:off x="1429913" y="502364"/>
            <a:ext cx="671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 &amp; DESCRIPTION</a:t>
            </a:r>
            <a:endParaRPr sz="2900"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                   </a:t>
            </a:r>
            <a:r>
              <a:rPr lang="en" sz="1800"/>
              <a:t>Data type of the columns</a:t>
            </a:r>
            <a:endParaRPr sz="1800"/>
          </a:p>
          <a:p>
            <a:pPr indent="0" lvl="0" marL="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br>
              <a:rPr lang="en"/>
            </a:br>
            <a:endParaRPr b="1"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461" y="1849128"/>
            <a:ext cx="4213112" cy="26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